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3"/>
  </p:notesMasterIdLst>
  <p:sldIdLst>
    <p:sldId id="298" r:id="rId2"/>
    <p:sldId id="259" r:id="rId3"/>
    <p:sldId id="260" r:id="rId4"/>
    <p:sldId id="313" r:id="rId5"/>
    <p:sldId id="262" r:id="rId6"/>
    <p:sldId id="299" r:id="rId7"/>
    <p:sldId id="306" r:id="rId8"/>
    <p:sldId id="300" r:id="rId9"/>
    <p:sldId id="314" r:id="rId10"/>
    <p:sldId id="303" r:id="rId11"/>
    <p:sldId id="312" r:id="rId12"/>
    <p:sldId id="315" r:id="rId13"/>
    <p:sldId id="301" r:id="rId14"/>
    <p:sldId id="316" r:id="rId15"/>
    <p:sldId id="317" r:id="rId16"/>
    <p:sldId id="318" r:id="rId17"/>
    <p:sldId id="323" r:id="rId18"/>
    <p:sldId id="319" r:id="rId19"/>
    <p:sldId id="320" r:id="rId20"/>
    <p:sldId id="321" r:id="rId21"/>
    <p:sldId id="32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8" autoAdjust="0"/>
    <p:restoredTop sz="94660"/>
  </p:normalViewPr>
  <p:slideViewPr>
    <p:cSldViewPr snapToGrid="0">
      <p:cViewPr varScale="1">
        <p:scale>
          <a:sx n="95" d="100"/>
          <a:sy n="95" d="100"/>
        </p:scale>
        <p:origin x="29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AADE1-9FE8-4A02-8359-2E44DCA76656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1DFAA-BD18-40EA-80EB-59558064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1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s://www.kaggle.com/pankajjsh06/ibm-watson-marketing-customer-value-dat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48DB49-64F0-4F84-8DA3-D3ACD5F7B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973" y="1343601"/>
            <a:ext cx="3800491" cy="404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3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94BF-19EE-464A-A6A8-AB78CBA3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60" y="496160"/>
            <a:ext cx="10990831" cy="637674"/>
          </a:xfrm>
        </p:spPr>
        <p:txBody>
          <a:bodyPr>
            <a:normAutofit/>
          </a:bodyPr>
          <a:lstStyle/>
          <a:p>
            <a:r>
              <a:rPr lang="en-US" sz="30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 to predict Customer Lifetime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04BD6-53F8-4CD5-A29A-D836E857D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9" y="1298817"/>
            <a:ext cx="10445567" cy="5234330"/>
          </a:xfrm>
        </p:spPr>
        <p:txBody>
          <a:bodyPr>
            <a:noAutofit/>
          </a:bodyPr>
          <a:lstStyle/>
          <a:p>
            <a:pPr marL="36900" indent="0">
              <a:buClr>
                <a:schemeClr val="bg1"/>
              </a:buClr>
              <a:buNone/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First, we simply divide randomly the cleaned dataset into 60% of train data and 40% of valid data and then run three below model.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1:</a:t>
            </a:r>
            <a:r>
              <a:rPr lang="en-US" sz="16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Linear Regression with all variables, then select and run model with significant variables at 95% of confidence.</a:t>
            </a:r>
          </a:p>
          <a:p>
            <a:pPr marL="450000" lvl="1" indent="0">
              <a:buClr>
                <a:schemeClr val="bg1"/>
              </a:buClr>
              <a:buNone/>
            </a:pPr>
            <a:endParaRPr lang="en-US" sz="1250" b="0" i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2</a:t>
            </a:r>
            <a:r>
              <a:rPr lang="en-US" sz="160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Use BMA technique that use BIC criteria for suggesting variables, then run model with all suggested variables.</a:t>
            </a:r>
          </a:p>
          <a:p>
            <a:pPr marL="450000" lvl="1" indent="0">
              <a:buNone/>
            </a:pPr>
            <a:endParaRPr lang="en-US" sz="120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3</a:t>
            </a:r>
            <a:r>
              <a:rPr lang="en-US" sz="16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Use STEPWISE technique for suggesting variables, then run model with all suggested variables.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71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4DD4-F8A5-4569-8961-B06EC4A6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66" y="790696"/>
            <a:ext cx="1912366" cy="1644838"/>
          </a:xfrm>
        </p:spPr>
        <p:txBody>
          <a:bodyPr>
            <a:normAutofit/>
          </a:bodyPr>
          <a:lstStyle/>
          <a:p>
            <a:r>
              <a:rPr lang="en-US" sz="27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FC182-8BE2-48E8-9AC8-787F6996D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008" y="268706"/>
            <a:ext cx="8841414" cy="17576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50F13F-423A-404D-AAA9-B7586E61FD4D}"/>
              </a:ext>
            </a:extLst>
          </p:cNvPr>
          <p:cNvSpPr/>
          <p:nvPr/>
        </p:nvSpPr>
        <p:spPr>
          <a:xfrm>
            <a:off x="9877925" y="533579"/>
            <a:ext cx="1562401" cy="1462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43F97-0BBF-4D22-A975-DB86E720C817}"/>
              </a:ext>
            </a:extLst>
          </p:cNvPr>
          <p:cNvSpPr txBox="1"/>
          <p:nvPr/>
        </p:nvSpPr>
        <p:spPr>
          <a:xfrm>
            <a:off x="2635008" y="2028252"/>
            <a:ext cx="8609934" cy="57004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2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performances of three models in the valid data are not much different.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could choose model 2 (BMA)  because this model uses the fewest variables ( </a:t>
            </a:r>
            <a:r>
              <a:rPr lang="en-US" sz="120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parsimonious model)</a:t>
            </a:r>
            <a:r>
              <a:rPr lang="en-US" sz="12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CD42DE5-46F3-4218-ACD0-C68D7EA00081}"/>
              </a:ext>
            </a:extLst>
          </p:cNvPr>
          <p:cNvSpPr txBox="1">
            <a:spLocks/>
          </p:cNvSpPr>
          <p:nvPr/>
        </p:nvSpPr>
        <p:spPr>
          <a:xfrm>
            <a:off x="268096" y="3987529"/>
            <a:ext cx="1950099" cy="1644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7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Interpreting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A0C9B4-3AEA-4366-8AA1-E385D9AB27E9}"/>
              </a:ext>
            </a:extLst>
          </p:cNvPr>
          <p:cNvSpPr/>
          <p:nvPr/>
        </p:nvSpPr>
        <p:spPr>
          <a:xfrm>
            <a:off x="3677653" y="1276660"/>
            <a:ext cx="7762674" cy="3364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814C5-99EA-4160-8F2A-B233A864C7D2}"/>
              </a:ext>
            </a:extLst>
          </p:cNvPr>
          <p:cNvSpPr txBox="1"/>
          <p:nvPr/>
        </p:nvSpPr>
        <p:spPr>
          <a:xfrm>
            <a:off x="6657474" y="3192379"/>
            <a:ext cx="5366084" cy="33969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Num.of.Policies_2: 11867.1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 most valued customers are people who buy 2 policies, the revenue from these customer higher $11867 than customer who just buy 1 policy.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Num.of.Policies_More.than.2: 3578.6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customer who buy more than 2 policies have revenue higher than that of customer buy 1 policy, about $3579.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EmploymentStatus_Employed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667.9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customer with employed status will bring higher $668 revenue to company than disable customer.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Monthly.Premium.Auto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68.6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monthly payment of customer increases $1, that would cause the increase of 69 dollar of Customer Lifetime Value.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New.Car.Class_Normal.Vehicle</a:t>
            </a: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-723.1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comparing to luxury vehicle class, revenue from customer who buy insurance for normal vehicles is less than $723.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Num.of.Complaints_More.than.3: -801.9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the value of customers who have more than 3 complaints is lower about $802 than that of customers have less than 3 complaints.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9EE51F-1614-4FF4-BCE2-6C6D43CE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442" y="3068053"/>
            <a:ext cx="4203032" cy="36415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0B0CF9F-268D-4845-BA73-53F6D4F6896A}"/>
              </a:ext>
            </a:extLst>
          </p:cNvPr>
          <p:cNvSpPr/>
          <p:nvPr/>
        </p:nvSpPr>
        <p:spPr>
          <a:xfrm>
            <a:off x="5743074" y="533579"/>
            <a:ext cx="914400" cy="1462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43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4DD4-F8A5-4569-8961-B06EC4A6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67156"/>
            <a:ext cx="10353762" cy="581468"/>
          </a:xfrm>
        </p:spPr>
        <p:txBody>
          <a:bodyPr>
            <a:noAutofit/>
          </a:bodyPr>
          <a:lstStyle/>
          <a:p>
            <a:r>
              <a:rPr lang="en-US" sz="40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Recommendation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76220-64C4-4214-AFFB-D25499C5B61D}"/>
              </a:ext>
            </a:extLst>
          </p:cNvPr>
          <p:cNvSpPr txBox="1"/>
          <p:nvPr/>
        </p:nvSpPr>
        <p:spPr>
          <a:xfrm>
            <a:off x="919119" y="1585924"/>
            <a:ext cx="4301411" cy="3679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COULD WE DO TO INCREASE CLV ?</a:t>
            </a:r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7395E-9707-4DEB-B596-FA650864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2046995"/>
            <a:ext cx="4301411" cy="372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98D59D-E79B-4876-B712-17BAEFBD532E}"/>
              </a:ext>
            </a:extLst>
          </p:cNvPr>
          <p:cNvSpPr txBox="1"/>
          <p:nvPr/>
        </p:nvSpPr>
        <p:spPr>
          <a:xfrm>
            <a:off x="5516546" y="2796002"/>
            <a:ext cx="5894793" cy="223018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Reaching new feasible customers who are employed and try to sell contracts with at least 2 policies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Introducing </a:t>
            </a:r>
            <a:r>
              <a:rPr lang="en-US" sz="17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good promotions to attract customers buy insurance for their luxury vehicles</a:t>
            </a: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algn="l"/>
            <a:endParaRPr lang="en-US" sz="17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Improving </a:t>
            </a:r>
            <a:r>
              <a:rPr lang="en-US" sz="17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customer services to reduce the complains.</a:t>
            </a:r>
            <a:endParaRPr lang="en-US" sz="17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264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73BFC-E621-4C45-8D43-7010CF06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507" y="514109"/>
            <a:ext cx="8855570" cy="6938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was renewal acceptance rate of company?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584E5F-05B5-469E-BD9F-FEFC2CC4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699" y="1487905"/>
            <a:ext cx="4873701" cy="3411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12D44B-8750-44CE-B9B7-BA1457BC8270}"/>
              </a:ext>
            </a:extLst>
          </p:cNvPr>
          <p:cNvSpPr txBox="1"/>
          <p:nvPr/>
        </p:nvSpPr>
        <p:spPr>
          <a:xfrm>
            <a:off x="1514507" y="5370095"/>
            <a:ext cx="7821998" cy="13916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of customers did not accept a renewal offer when the current contracts expire. We got only 14.32% of customer </a:t>
            </a:r>
            <a:r>
              <a:rPr lang="en-US" sz="1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responsing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Yes. </a:t>
            </a:r>
          </a:p>
          <a:p>
            <a:pPr algn="l"/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Which feat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ures effect the customers’ acceptance? And How can we improve the situation?</a:t>
            </a:r>
            <a:endParaRPr lang="en-US" sz="14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FDA1A-284B-4530-90AC-5134D5251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18" y="1257528"/>
            <a:ext cx="2585646" cy="388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02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4421-01BA-41A9-A3F9-8C479986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733" y="574672"/>
            <a:ext cx="9189832" cy="336625"/>
          </a:xfrm>
        </p:spPr>
        <p:txBody>
          <a:bodyPr>
            <a:noAutofit/>
          </a:bodyPr>
          <a:lstStyle/>
          <a:p>
            <a:r>
              <a:rPr lang="en-US" sz="24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Associations between Response and other variables?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0666C6-86BD-47C4-9EEE-3003E7A20C09}"/>
              </a:ext>
            </a:extLst>
          </p:cNvPr>
          <p:cNvSpPr txBox="1"/>
          <p:nvPr/>
        </p:nvSpPr>
        <p:spPr>
          <a:xfrm>
            <a:off x="341671" y="5579052"/>
            <a:ext cx="2835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acceptance ratio of High education people looks higher than that of people who do not have degree.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35A2F6-ABA8-4F1D-B7C6-F51CF532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6" y="1662276"/>
            <a:ext cx="2928580" cy="3792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BE3A24-0C45-4BF0-BDA1-FC5CEBB6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181" y="1662276"/>
            <a:ext cx="2926579" cy="3792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0E4F0-63C0-4B93-BE65-FD4F68C6C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858" y="1662276"/>
            <a:ext cx="2934933" cy="3792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FC40D7-97D0-42ED-9009-AD66B73D0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662" y="1662276"/>
            <a:ext cx="2934933" cy="379254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1B4050-F8B7-49EA-A5FD-1DAF616C36F1}"/>
              </a:ext>
            </a:extLst>
          </p:cNvPr>
          <p:cNvSpPr txBox="1"/>
          <p:nvPr/>
        </p:nvSpPr>
        <p:spPr>
          <a:xfrm>
            <a:off x="3263181" y="5579051"/>
            <a:ext cx="3017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who retired seem much easily say YES than other groups, and Unemployed customers have lowest rate of acceptance.</a:t>
            </a:r>
          </a:p>
          <a:p>
            <a:endParaRPr lang="en-US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216A32-A279-4BEA-A2CA-2637AEFF0E4D}"/>
              </a:ext>
            </a:extLst>
          </p:cNvPr>
          <p:cNvSpPr txBox="1"/>
          <p:nvPr/>
        </p:nvSpPr>
        <p:spPr>
          <a:xfrm>
            <a:off x="6453824" y="5579050"/>
            <a:ext cx="2835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of Yes responses of suburban customers is much higher than that of urban and rural customers.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9A5B74-6E88-46AC-ADFB-80854263F77C}"/>
              </a:ext>
            </a:extLst>
          </p:cNvPr>
          <p:cNvSpPr txBox="1"/>
          <p:nvPr/>
        </p:nvSpPr>
        <p:spPr>
          <a:xfrm>
            <a:off x="9289628" y="5579049"/>
            <a:ext cx="2708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of Yes response of divorced customers is double that of married and single customers.</a:t>
            </a:r>
          </a:p>
        </p:txBody>
      </p:sp>
    </p:spTree>
    <p:extLst>
      <p:ext uri="{BB962C8B-B14F-4D97-AF65-F5344CB8AC3E}">
        <p14:creationId xmlns:p14="http://schemas.microsoft.com/office/powerpoint/2010/main" val="837374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4421-01BA-41A9-A3F9-8C479986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842" y="473242"/>
            <a:ext cx="9267997" cy="39112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Associations between Response and other variables?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DCCB3C-7216-4CBE-85E9-5D208E8D7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2" y="1426058"/>
            <a:ext cx="2682144" cy="38588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547F35-EADA-4C30-970A-4C0548F55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568" y="1407976"/>
            <a:ext cx="5101387" cy="39321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08C57A-5D51-4201-8636-6C1EBED8F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0464" y="1358315"/>
            <a:ext cx="2426210" cy="39818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85E9802-EF7F-41CA-A689-2865E4687D50}"/>
              </a:ext>
            </a:extLst>
          </p:cNvPr>
          <p:cNvSpPr txBox="1"/>
          <p:nvPr/>
        </p:nvSpPr>
        <p:spPr>
          <a:xfrm>
            <a:off x="334390" y="5549545"/>
            <a:ext cx="268214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response Yes to renewal offer via agents more than other sale channels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308F7A-8490-4946-8EF4-973EA89EE46F}"/>
              </a:ext>
            </a:extLst>
          </p:cNvPr>
          <p:cNvSpPr txBox="1"/>
          <p:nvPr/>
        </p:nvSpPr>
        <p:spPr>
          <a:xfrm>
            <a:off x="4021492" y="5549545"/>
            <a:ext cx="4460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owning an Sport car have highest ratio of accept renewal offer, while those owning Luxury car have lowest rate of Yes response.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647B1B-524D-4D74-B44D-53DA84EBCC69}"/>
              </a:ext>
            </a:extLst>
          </p:cNvPr>
          <p:cNvSpPr txBox="1"/>
          <p:nvPr/>
        </p:nvSpPr>
        <p:spPr>
          <a:xfrm>
            <a:off x="9109743" y="5546046"/>
            <a:ext cx="2747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who use large vehicle have highest probability of accepting renewal offer, while customers who use small vehicle have lowest probability.</a:t>
            </a:r>
          </a:p>
        </p:txBody>
      </p:sp>
    </p:spTree>
    <p:extLst>
      <p:ext uri="{BB962C8B-B14F-4D97-AF65-F5344CB8AC3E}">
        <p14:creationId xmlns:p14="http://schemas.microsoft.com/office/powerpoint/2010/main" val="237450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94BF-19EE-464A-A6A8-AB78CBA3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584" y="200813"/>
            <a:ext cx="10990831" cy="637674"/>
          </a:xfrm>
        </p:spPr>
        <p:txBody>
          <a:bodyPr>
            <a:normAutofit/>
          </a:bodyPr>
          <a:lstStyle/>
          <a:p>
            <a:r>
              <a:rPr lang="en-US" sz="30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 to predict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04BD6-53F8-4CD5-A29A-D836E857D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26" y="934453"/>
            <a:ext cx="11256569" cy="5558590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First, because the Yes response is only ~14%, we need to use oversampling technique to better perform prediction of Yes.</a:t>
            </a:r>
          </a:p>
          <a:p>
            <a:pPr marL="36900" indent="0">
              <a:buNone/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partition the dataset to 60% of training data and 40% of validation.</a:t>
            </a:r>
          </a:p>
          <a:p>
            <a:pPr marL="36900" indent="0">
              <a:buNone/>
            </a:pPr>
            <a:endParaRPr lang="en-US" sz="160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1: Logistic Regression with all variables, then select and run model with significant variables at 95% of confidence.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2: Use BMA technique that use BIC criteria for suggesting variables, then run model with all suggested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3: Use STEPWISE technique for suggesting variables, then run model with all suggested variables.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F2C5D-97AF-4632-B68B-CFB6497D9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656" y="4168491"/>
            <a:ext cx="9826318" cy="16403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E6C7BBF-8D01-4A2A-9C19-CD72689C125D}"/>
              </a:ext>
            </a:extLst>
          </p:cNvPr>
          <p:cNvSpPr/>
          <p:nvPr/>
        </p:nvSpPr>
        <p:spPr>
          <a:xfrm>
            <a:off x="2131735" y="5508006"/>
            <a:ext cx="9630159" cy="3007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F096E14-237E-4478-8C77-4277A8948A5E}"/>
              </a:ext>
            </a:extLst>
          </p:cNvPr>
          <p:cNvSpPr txBox="1">
            <a:spLocks/>
          </p:cNvSpPr>
          <p:nvPr/>
        </p:nvSpPr>
        <p:spPr>
          <a:xfrm>
            <a:off x="197835" y="4168491"/>
            <a:ext cx="1789089" cy="155051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Evaluating on validation data.</a:t>
            </a:r>
          </a:p>
        </p:txBody>
      </p:sp>
    </p:spTree>
    <p:extLst>
      <p:ext uri="{BB962C8B-B14F-4D97-AF65-F5344CB8AC3E}">
        <p14:creationId xmlns:p14="http://schemas.microsoft.com/office/powerpoint/2010/main" val="3280751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CD42DE5-46F3-4218-ACD0-C68D7EA00081}"/>
              </a:ext>
            </a:extLst>
          </p:cNvPr>
          <p:cNvSpPr txBox="1">
            <a:spLocks/>
          </p:cNvSpPr>
          <p:nvPr/>
        </p:nvSpPr>
        <p:spPr>
          <a:xfrm>
            <a:off x="80605" y="205398"/>
            <a:ext cx="5589407" cy="69295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7E8031-4217-4089-BFC4-18730CAE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072" y="130244"/>
            <a:ext cx="5780167" cy="3837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BADF9-5581-4D5F-BDD2-40ACA9A9E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63" y="2996232"/>
            <a:ext cx="5780167" cy="37967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6CE602-8757-43D0-8C76-677B2543A01B}"/>
              </a:ext>
            </a:extLst>
          </p:cNvPr>
          <p:cNvSpPr txBox="1"/>
          <p:nvPr/>
        </p:nvSpPr>
        <p:spPr>
          <a:xfrm>
            <a:off x="6047873" y="4736431"/>
            <a:ext cx="4740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model predict 2.5 times as many customers who accept the offer in the first 10% of customers than if we choose 10% of customers randomly.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671DC-9206-4D33-ACFC-62E06CA7BFD9}"/>
              </a:ext>
            </a:extLst>
          </p:cNvPr>
          <p:cNvSpPr txBox="1"/>
          <p:nvPr/>
        </p:nvSpPr>
        <p:spPr>
          <a:xfrm>
            <a:off x="1481629" y="1273673"/>
            <a:ext cx="47404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we take the first 2000 customers in order of the highest propensity for accepting offer, we will choose about 400 customers correctly more than if we pick 2000 customers randomly.</a:t>
            </a:r>
          </a:p>
        </p:txBody>
      </p:sp>
    </p:spTree>
    <p:extLst>
      <p:ext uri="{BB962C8B-B14F-4D97-AF65-F5344CB8AC3E}">
        <p14:creationId xmlns:p14="http://schemas.microsoft.com/office/powerpoint/2010/main" val="4100393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CD42DE5-46F3-4218-ACD0-C68D7EA00081}"/>
              </a:ext>
            </a:extLst>
          </p:cNvPr>
          <p:cNvSpPr txBox="1">
            <a:spLocks/>
          </p:cNvSpPr>
          <p:nvPr/>
        </p:nvSpPr>
        <p:spPr>
          <a:xfrm>
            <a:off x="2395553" y="118213"/>
            <a:ext cx="6146868" cy="5595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INTERPRETING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E1F7E5-BED7-4F6A-AFA1-20F7185D9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29" y="935405"/>
            <a:ext cx="9172076" cy="52015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1329C2F-0BCC-4A8D-BC4F-AB78AED83967}"/>
              </a:ext>
            </a:extLst>
          </p:cNvPr>
          <p:cNvSpPr txBox="1"/>
          <p:nvPr/>
        </p:nvSpPr>
        <p:spPr>
          <a:xfrm>
            <a:off x="5133475" y="1800725"/>
            <a:ext cx="66213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8 factors increase the odds of response Yes.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Retired customers increase the odds of acceptance by 11.02.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living in Suburban increase the odds of acceptance by 4.12.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D1EB37-C84D-4127-8038-AA035C582E69}"/>
              </a:ext>
            </a:extLst>
          </p:cNvPr>
          <p:cNvSpPr txBox="1"/>
          <p:nvPr/>
        </p:nvSpPr>
        <p:spPr>
          <a:xfrm>
            <a:off x="5133475" y="2843182"/>
            <a:ext cx="66213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15 factors decrease the odds of acceptance.</a:t>
            </a:r>
          </a:p>
        </p:txBody>
      </p:sp>
    </p:spTree>
    <p:extLst>
      <p:ext uri="{BB962C8B-B14F-4D97-AF65-F5344CB8AC3E}">
        <p14:creationId xmlns:p14="http://schemas.microsoft.com/office/powerpoint/2010/main" val="268985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F94BF-19EE-464A-A6A8-AB78CBA31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7261" y="2023865"/>
            <a:ext cx="2796783" cy="637674"/>
          </a:xfrm>
        </p:spPr>
        <p:txBody>
          <a:bodyPr>
            <a:normAutofit/>
          </a:bodyPr>
          <a:lstStyle/>
          <a:p>
            <a:r>
              <a:rPr lang="en-US" sz="30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K-NN method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3992E5-407B-428D-8C2A-9D31267B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63" y="1634200"/>
            <a:ext cx="3597876" cy="3515407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803CA43-C5F0-4378-8723-745FEB29F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690" y="2995289"/>
            <a:ext cx="5637351" cy="1545132"/>
          </a:xfrm>
        </p:spPr>
        <p:txBody>
          <a:bodyPr>
            <a:noAutofit/>
          </a:bodyPr>
          <a:lstStyle/>
          <a:p>
            <a:pPr algn="l">
              <a:buClrTx/>
              <a:buFont typeface="Arial" panose="020B0604020202020204" pitchFamily="34" charset="0"/>
              <a:buChar char="•"/>
            </a:pPr>
            <a:r>
              <a:rPr lang="en-US" sz="1400" b="0" i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 chose k=3 which is an odd number to ensure there is no tie and it balances between overfitting and ignoring the predictor information.</a:t>
            </a:r>
          </a:p>
          <a:p>
            <a:pPr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400" b="0" i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1400" b="0" i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knn</a:t>
            </a:r>
            <a:r>
              <a:rPr lang="en-US" sz="1400" b="0" i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classification, we have the accuracy rate = 92.61%, sensitivity rate = 95.84%. KNN performs super great in this case of classification.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35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E0016-30E0-4D37-9F7D-6DF490F1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F0F02-243A-4D94-A791-607FAAD7B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 &amp; Source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Mining Task &amp; Technique Selection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Technique Application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Performance Evaluation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 &amp;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746525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74DD4-F8A5-4569-8961-B06EC4A6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22988"/>
            <a:ext cx="10353762" cy="581468"/>
          </a:xfrm>
        </p:spPr>
        <p:txBody>
          <a:bodyPr>
            <a:noAutofit/>
          </a:bodyPr>
          <a:lstStyle/>
          <a:p>
            <a:r>
              <a:rPr lang="en-US" sz="40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Conclusion and Recommendation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876220-64C4-4214-AFFB-D25499C5B61D}"/>
              </a:ext>
            </a:extLst>
          </p:cNvPr>
          <p:cNvSpPr txBox="1"/>
          <p:nvPr/>
        </p:nvSpPr>
        <p:spPr>
          <a:xfrm>
            <a:off x="919119" y="1585924"/>
            <a:ext cx="4875191" cy="3679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algn="ctr"/>
            <a:r>
              <a:rPr lang="en-US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COULD WE DO TO INCREASE 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RENEWAL RATE</a:t>
            </a:r>
            <a:r>
              <a:rPr lang="en-US" sz="16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17395E-9707-4DEB-B596-FA650864F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19" y="2034963"/>
            <a:ext cx="4301411" cy="372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98D59D-E79B-4876-B712-17BAEFBD532E}"/>
              </a:ext>
            </a:extLst>
          </p:cNvPr>
          <p:cNvSpPr txBox="1"/>
          <p:nvPr/>
        </p:nvSpPr>
        <p:spPr>
          <a:xfrm>
            <a:off x="5516546" y="2711116"/>
            <a:ext cx="5894793" cy="178067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company should focus on retired customers, divorced customers and people who live in suburban areas. </a:t>
            </a:r>
          </a:p>
          <a:p>
            <a:pPr algn="l"/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Agents are important 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channel to sell insurance and </a:t>
            </a: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convince customers to accept renew offers</a:t>
            </a:r>
          </a:p>
          <a:p>
            <a:pPr algn="l"/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Customers with large size vehicles are easy to accept new offers.</a:t>
            </a:r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AE061-1898-4454-A748-7643E2267701}"/>
              </a:ext>
            </a:extLst>
          </p:cNvPr>
          <p:cNvSpPr txBox="1"/>
          <p:nvPr/>
        </p:nvSpPr>
        <p:spPr>
          <a:xfrm>
            <a:off x="5476440" y="4644599"/>
            <a:ext cx="5894793" cy="71747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classify whether new customer will accept the offer, using </a:t>
            </a:r>
            <a:r>
              <a:rPr lang="en-US" sz="15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Knn</a:t>
            </a:r>
            <a:r>
              <a:rPr lang="en-US" sz="15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technique is the best choice.</a:t>
            </a:r>
            <a:endParaRPr lang="en-US" sz="15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6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769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E57407-A5E5-4563-B95A-53951E2B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67" y="2363755"/>
            <a:ext cx="10353675" cy="1257300"/>
          </a:xfrm>
        </p:spPr>
        <p:txBody>
          <a:bodyPr>
            <a:noAutofit/>
          </a:bodyPr>
          <a:lstStyle/>
          <a:p>
            <a:r>
              <a:rPr lang="en-US" sz="40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697444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2150-0CA5-4DE2-B4C8-1196CAEB3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18D5F-36B1-4AD0-85A0-781C730E0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500" b="1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Business Question?</a:t>
            </a:r>
          </a:p>
          <a:p>
            <a:pPr marL="36900" indent="0">
              <a:buNone/>
            </a:pPr>
            <a:r>
              <a:rPr lang="en-US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1) What is Customer Lifetime Value based on their background and insurance history and how we could increase revenue by focus on certain type of customers.</a:t>
            </a:r>
          </a:p>
          <a:p>
            <a:pPr marL="36900" indent="0">
              <a:buNone/>
            </a:pPr>
            <a:r>
              <a:rPr lang="en-US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2) Whether a customer will accept insurance renewal offer from company and how to improve renewal rate of customers?</a:t>
            </a:r>
          </a:p>
        </p:txBody>
      </p:sp>
    </p:spTree>
    <p:extLst>
      <p:ext uri="{BB962C8B-B14F-4D97-AF65-F5344CB8AC3E}">
        <p14:creationId xmlns:p14="http://schemas.microsoft.com/office/powerpoint/2010/main" val="3069474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02CE-4E80-44A4-B9E7-461088317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2583478"/>
            <a:ext cx="2375066" cy="829918"/>
          </a:xfrm>
        </p:spPr>
        <p:txBody>
          <a:bodyPr>
            <a:normAutofit fontScale="90000"/>
          </a:bodyPr>
          <a:lstStyle/>
          <a:p>
            <a:r>
              <a:rPr lang="en-US" sz="45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 &amp;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D1D66-859E-4244-BF39-307348E0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603" y="5971617"/>
            <a:ext cx="7094523" cy="429047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500" u="sng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https://www.kaggle.com/pankajjsh06/ibm-watson-marketing-customer-value-data</a:t>
            </a:r>
            <a:endParaRPr lang="en-US" sz="1500" u="sng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1AF1B-9329-4B99-9BAF-A04D32C5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858" y="601466"/>
            <a:ext cx="7925492" cy="4700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C37F07-3486-45BE-BDFE-BD81EAF459C9}"/>
              </a:ext>
            </a:extLst>
          </p:cNvPr>
          <p:cNvSpPr txBox="1"/>
          <p:nvPr/>
        </p:nvSpPr>
        <p:spPr>
          <a:xfrm>
            <a:off x="3315603" y="5356064"/>
            <a:ext cx="40230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Dimension:</a:t>
            </a:r>
          </a:p>
          <a:p>
            <a:r>
              <a:rPr lang="en-US" sz="1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9134 observations and 24 variables</a:t>
            </a:r>
          </a:p>
        </p:txBody>
      </p:sp>
    </p:spTree>
    <p:extLst>
      <p:ext uri="{BB962C8B-B14F-4D97-AF65-F5344CB8AC3E}">
        <p14:creationId xmlns:p14="http://schemas.microsoft.com/office/powerpoint/2010/main" val="3726429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C31E-9505-45A3-88A5-3CAEE9583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84" y="241633"/>
            <a:ext cx="11594431" cy="466285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Who are the customers?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B61D79-42D0-44EC-B122-DB8C339A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6" y="919425"/>
            <a:ext cx="2700899" cy="46731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50CADC-10CE-45D0-8647-B335820147E6}"/>
              </a:ext>
            </a:extLst>
          </p:cNvPr>
          <p:cNvSpPr txBox="1"/>
          <p:nvPr/>
        </p:nvSpPr>
        <p:spPr>
          <a:xfrm>
            <a:off x="522219" y="5592615"/>
            <a:ext cx="270089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market is the West, includes California, Oregon, Arizona, Nevada and Washington.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A708E-374E-4437-90AF-AD78F795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552" y="1249809"/>
            <a:ext cx="4901448" cy="3663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E8258-7864-440D-9A37-814033E33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824" y="1253442"/>
            <a:ext cx="3967423" cy="3948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6175DB-9E5A-48BF-A3CD-38E99E732679}"/>
              </a:ext>
            </a:extLst>
          </p:cNvPr>
          <p:cNvSpPr txBox="1"/>
          <p:nvPr/>
        </p:nvSpPr>
        <p:spPr>
          <a:xfrm>
            <a:off x="3550927" y="5202354"/>
            <a:ext cx="39674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Employed customers are majority with more than $51K of average income. Retired, medical leave and disabled customer have similar average income from $19K to $21K.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D9DE3F-1240-46AA-A7B1-CBFD3188A8AA}"/>
              </a:ext>
            </a:extLst>
          </p:cNvPr>
          <p:cNvSpPr txBox="1"/>
          <p:nvPr/>
        </p:nvSpPr>
        <p:spPr>
          <a:xfrm>
            <a:off x="7943262" y="5056160"/>
            <a:ext cx="394995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of customers have at least college education, and 28.71% of customers have high school or below.</a:t>
            </a:r>
          </a:p>
        </p:txBody>
      </p:sp>
    </p:spTree>
    <p:extLst>
      <p:ext uri="{BB962C8B-B14F-4D97-AF65-F5344CB8AC3E}">
        <p14:creationId xmlns:p14="http://schemas.microsoft.com/office/powerpoint/2010/main" val="295356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ADC2-435C-4B63-B9EE-50D1EF93B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05" y="2440779"/>
            <a:ext cx="2020070" cy="1512804"/>
          </a:xfrm>
        </p:spPr>
        <p:txBody>
          <a:bodyPr>
            <a:noAutofit/>
          </a:bodyPr>
          <a:lstStyle/>
          <a:p>
            <a:r>
              <a:rPr lang="en-US" sz="28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are customer’s behaviors?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123D2-0415-4352-9C50-781705420F49}"/>
              </a:ext>
            </a:extLst>
          </p:cNvPr>
          <p:cNvSpPr txBox="1"/>
          <p:nvPr/>
        </p:nvSpPr>
        <p:spPr>
          <a:xfrm>
            <a:off x="7241310" y="5909381"/>
            <a:ext cx="44768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of customer chose the Basic coverage, and only 9.02% customers chose the Premium coverage.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62E06-08A4-4E81-8B22-CB480DCF88A5}"/>
              </a:ext>
            </a:extLst>
          </p:cNvPr>
          <p:cNvSpPr txBox="1"/>
          <p:nvPr/>
        </p:nvSpPr>
        <p:spPr>
          <a:xfrm>
            <a:off x="2453239" y="2744782"/>
            <a:ext cx="46149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 with 1 and 2 policies have the biggest claim amount, while there not much difference of claim amount between customers who owns more than 3 policies.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E5BDBC-1C23-47B0-BDFA-F536CF2B2F83}"/>
              </a:ext>
            </a:extLst>
          </p:cNvPr>
          <p:cNvSpPr txBox="1"/>
          <p:nvPr/>
        </p:nvSpPr>
        <p:spPr>
          <a:xfrm>
            <a:off x="7124518" y="2741410"/>
            <a:ext cx="461493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monthly payment of customers who own different vehicle size are quite similar.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E1038-B31F-4DEA-94D0-FB21EC679A98}"/>
              </a:ext>
            </a:extLst>
          </p:cNvPr>
          <p:cNvSpPr txBox="1"/>
          <p:nvPr/>
        </p:nvSpPr>
        <p:spPr>
          <a:xfrm>
            <a:off x="2249399" y="5912808"/>
            <a:ext cx="4740380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of customers bought insurance via Agent, least of them bought via web. Personal auto policy accounts for majority, while very few special auto policy were sold.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88A803-0A1C-4EE2-890C-C45192D1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586682"/>
            <a:ext cx="5057593" cy="22372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223166-E6E1-4738-9934-AC2832800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699" y="294146"/>
            <a:ext cx="4579780" cy="223725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BEBDD7E-E120-49DA-88C8-255B59DB5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9395" y="294145"/>
            <a:ext cx="4868737" cy="24337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2397F5-771D-4222-AA47-8F78EA9EC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8543" y="3586682"/>
            <a:ext cx="3810439" cy="225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B1197-8703-4410-ACCC-0211F0D23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3550" y="493663"/>
            <a:ext cx="7895296" cy="669758"/>
          </a:xfrm>
        </p:spPr>
        <p:txBody>
          <a:bodyPr>
            <a:normAutofit/>
          </a:bodyPr>
          <a:lstStyle/>
          <a:p>
            <a:r>
              <a:rPr lang="en-US" sz="35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Lifetime Value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755D24-1E45-4710-AD32-DA32ED78B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90" y="2550695"/>
            <a:ext cx="4347410" cy="348455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FD5BE9-1900-4E2C-B961-1A3EBA659F4A}"/>
              </a:ext>
            </a:extLst>
          </p:cNvPr>
          <p:cNvSpPr txBox="1">
            <a:spLocks/>
          </p:cNvSpPr>
          <p:nvPr/>
        </p:nvSpPr>
        <p:spPr>
          <a:xfrm>
            <a:off x="2229627" y="6035254"/>
            <a:ext cx="3773315" cy="4315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Most of our CLV is under $10000. About 5% of customers have extreme value.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4FCCAE-0DFE-45C1-8A90-EBE3E1D01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607" y="2668143"/>
            <a:ext cx="3036129" cy="336711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88DE20F-2D9A-44F9-B478-C555764A9C64}"/>
              </a:ext>
            </a:extLst>
          </p:cNvPr>
          <p:cNvSpPr txBox="1">
            <a:spLocks/>
          </p:cNvSpPr>
          <p:nvPr/>
        </p:nvSpPr>
        <p:spPr>
          <a:xfrm>
            <a:off x="7160607" y="2084195"/>
            <a:ext cx="3036130" cy="58394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can increase CLV?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47F7B25-FCD5-4239-B311-200811D008A1}"/>
              </a:ext>
            </a:extLst>
          </p:cNvPr>
          <p:cNvSpPr txBox="1">
            <a:spLocks/>
          </p:cNvSpPr>
          <p:nvPr/>
        </p:nvSpPr>
        <p:spPr>
          <a:xfrm>
            <a:off x="2207882" y="2054627"/>
            <a:ext cx="3773316" cy="58394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is our CLV 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A3C081-ACF9-4003-90DC-A6EBCCC0D4BB}"/>
              </a:ext>
            </a:extLst>
          </p:cNvPr>
          <p:cNvSpPr txBox="1">
            <a:spLocks/>
          </p:cNvSpPr>
          <p:nvPr/>
        </p:nvSpPr>
        <p:spPr>
          <a:xfrm>
            <a:off x="1643087" y="1163421"/>
            <a:ext cx="10031964" cy="80539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1600" b="0" i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Customer lifetime value (CLTV) also referred as the lifetime value of a customer represents the </a:t>
            </a:r>
            <a:r>
              <a:rPr lang="en-US" sz="1600" b="1" i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amount of money a customer is expected to spend </a:t>
            </a:r>
            <a:r>
              <a:rPr lang="en-US" sz="1600" b="0" i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your business, or on your products, during their lifetime with your business.</a:t>
            </a:r>
            <a:r>
              <a:rPr lang="en-US" sz="16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4330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4421-01BA-41A9-A3F9-8C479986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37" y="108484"/>
            <a:ext cx="11935325" cy="410475"/>
          </a:xfrm>
        </p:spPr>
        <p:txBody>
          <a:bodyPr>
            <a:noAutofit/>
          </a:bodyPr>
          <a:lstStyle/>
          <a:p>
            <a:r>
              <a:rPr lang="en-US" sz="23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Associations between CLV and other variables?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D4C39-CB23-4F4D-A018-2DDCDCC308A3}"/>
              </a:ext>
            </a:extLst>
          </p:cNvPr>
          <p:cNvSpPr txBox="1"/>
          <p:nvPr/>
        </p:nvSpPr>
        <p:spPr>
          <a:xfrm>
            <a:off x="613347" y="3367453"/>
            <a:ext cx="45184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of Policy look have strong impact on CLV.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into 3 smaller group (1p, 2p, and more than 2p).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61576-305F-4BA0-871C-B818F927A0ED}"/>
              </a:ext>
            </a:extLst>
          </p:cNvPr>
          <p:cNvSpPr txBox="1"/>
          <p:nvPr/>
        </p:nvSpPr>
        <p:spPr>
          <a:xfrm>
            <a:off x="6211535" y="3367453"/>
            <a:ext cx="62355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CLV is different between number of complaints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into 2 smaller group (from 1-3 complaints, more than 3 complaints).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7F9B2F-D7D0-4D26-A1BC-F8A2A3C5C9F5}"/>
              </a:ext>
            </a:extLst>
          </p:cNvPr>
          <p:cNvSpPr txBox="1"/>
          <p:nvPr/>
        </p:nvSpPr>
        <p:spPr>
          <a:xfrm>
            <a:off x="7131476" y="5085435"/>
            <a:ext cx="356599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CLV is different between vehicle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into 3 smaller group based on their similarity: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Luxury Car (Luxury SUV, Luxury Car)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 Class Car ( Sports Car, SUV)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 Car ( 2-Door Car, 4 Door Car)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9E7C8E-5C83-4008-9246-60FE6D7AA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6" y="607765"/>
            <a:ext cx="5426734" cy="2727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665018-9B66-4453-A227-7908A86F0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42" y="607764"/>
            <a:ext cx="5463123" cy="27539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866E19-42FC-4A09-A6BA-46CEF602B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05" y="4010526"/>
            <a:ext cx="5641972" cy="279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72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4421-01BA-41A9-A3F9-8C479986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134" y="2472611"/>
            <a:ext cx="3808930" cy="82665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0" kern="120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Associations between CLV and other variables?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05D30-837E-4354-92A3-E90F43CF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24" y="328820"/>
            <a:ext cx="6517074" cy="606088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CFD4C39-CB23-4F4D-A018-2DDCDCC308A3}"/>
              </a:ext>
            </a:extLst>
          </p:cNvPr>
          <p:cNvSpPr txBox="1"/>
          <p:nvPr/>
        </p:nvSpPr>
        <p:spPr>
          <a:xfrm>
            <a:off x="895134" y="3558737"/>
            <a:ext cx="3968268" cy="17531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40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correlation between CLV and other numerical are weak.</a:t>
            </a:r>
          </a:p>
          <a:p>
            <a:pPr marL="285750" indent="-285750" defTabSz="4572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bg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moderate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relation between CLV and Monthly Payment.</a:t>
            </a: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7644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{CCDE28F6-384F-4C99-84D5-D0CA4827D27D}tf12214701_win32</Template>
  <TotalTime>1669</TotalTime>
  <Words>1400</Words>
  <Application>Microsoft Office PowerPoint</Application>
  <PresentationFormat>Widescreen</PresentationFormat>
  <Paragraphs>108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Goudy Old Style</vt:lpstr>
      <vt:lpstr>Wingdings</vt:lpstr>
      <vt:lpstr>Wingdings 2</vt:lpstr>
      <vt:lpstr>SlateVTI</vt:lpstr>
      <vt:lpstr>PowerPoint Presentation</vt:lpstr>
      <vt:lpstr>Outline</vt:lpstr>
      <vt:lpstr>Project Goals</vt:lpstr>
      <vt:lpstr>Dataset &amp; Source</vt:lpstr>
      <vt:lpstr>Who are the customers?</vt:lpstr>
      <vt:lpstr>What are customer’s behaviors?</vt:lpstr>
      <vt:lpstr>Customer Lifetime Value </vt:lpstr>
      <vt:lpstr>Associations between CLV and other variables?</vt:lpstr>
      <vt:lpstr>Associations between CLV and other variables?</vt:lpstr>
      <vt:lpstr>Models to predict Customer Lifetime Value</vt:lpstr>
      <vt:lpstr>Evaluating</vt:lpstr>
      <vt:lpstr>Recommendation</vt:lpstr>
      <vt:lpstr>How was renewal acceptance rate of company?</vt:lpstr>
      <vt:lpstr>Associations between Response and other variables?</vt:lpstr>
      <vt:lpstr>Associations between Response and other variables?</vt:lpstr>
      <vt:lpstr>Models to predict Response</vt:lpstr>
      <vt:lpstr>PowerPoint Presentation</vt:lpstr>
      <vt:lpstr>PowerPoint Presentation</vt:lpstr>
      <vt:lpstr>K-NN method</vt:lpstr>
      <vt:lpstr>Conclusion and Recommendation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Nhat My Thien Nguyen</dc:creator>
  <cp:lastModifiedBy>Nhat My Thien Nguyen</cp:lastModifiedBy>
  <cp:revision>59</cp:revision>
  <dcterms:created xsi:type="dcterms:W3CDTF">2021-12-07T23:44:06Z</dcterms:created>
  <dcterms:modified xsi:type="dcterms:W3CDTF">2021-12-23T02:33:01Z</dcterms:modified>
</cp:coreProperties>
</file>